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86C751-3C8C-4E2D-8E4A-ED793920E59B}">
  <a:tblStyle styleId="{3E86C751-3C8C-4E2D-8E4A-ED793920E5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d7ec66a73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4d7ec66a7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d7ec66a73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4d7ec66a7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a4d52451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0a4d52451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a4d52451a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0a4d52451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a4d52451a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0a4d52451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a4d52451a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0a4d52451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a4d52451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0a4d52451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d7be43a8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4d7be43a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d7be43a8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4d7be43a8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d7be43a87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4d7be43a8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d7be43a87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4d7be43a8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d79b75ef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4d79b75ef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d7ec66a7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4d7ec66a7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d7ec66a7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4d7ec66a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456600" y="2076090"/>
            <a:ext cx="96927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ru-RU" sz="3800">
                <a:latin typeface="Arial"/>
                <a:ea typeface="Arial"/>
                <a:cs typeface="Arial"/>
                <a:sym typeface="Arial"/>
              </a:rPr>
              <a:t>Веб-приложение для проката инвентаря на спортивной базе «SportBox»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5085700" y="4296175"/>
            <a:ext cx="71067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Команда ТП-4.2-1: И.Р. Корнилов, Е.А. Бабкина, И.А. Кандауров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Преподаватель: В.С. Тарасов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10</a:t>
            </a:fld>
            <a:endParaRPr sz="2000"/>
          </a:p>
        </p:txBody>
      </p:sp>
      <p:sp>
        <p:nvSpPr>
          <p:cNvPr id="160" name="Google Shape;160;p22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Главная страница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100" y="1897500"/>
            <a:ext cx="8207724" cy="45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11</a:t>
            </a:fld>
            <a:endParaRPr sz="2000"/>
          </a:p>
        </p:txBody>
      </p:sp>
      <p:sp>
        <p:nvSpPr>
          <p:cNvPr id="169" name="Google Shape;169;p23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оборудования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75" y="1878250"/>
            <a:ext cx="8225101" cy="45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12</a:t>
            </a:fld>
            <a:endParaRPr sz="2000"/>
          </a:p>
        </p:txBody>
      </p:sp>
      <p:sp>
        <p:nvSpPr>
          <p:cNvPr id="178" name="Google Shape;178;p24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аренды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950" y="1881325"/>
            <a:ext cx="8216100" cy="454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13</a:t>
            </a:fld>
            <a:endParaRPr sz="2000"/>
          </a:p>
        </p:txBody>
      </p:sp>
      <p:sp>
        <p:nvSpPr>
          <p:cNvPr id="187" name="Google Shape;187;p25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оплаты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l="9469" t="11636" r="21051" b="8164"/>
          <a:stretch/>
        </p:blipFill>
        <p:spPr>
          <a:xfrm>
            <a:off x="2754750" y="1926400"/>
            <a:ext cx="7049902" cy="449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14</a:t>
            </a:fld>
            <a:endParaRPr sz="2000"/>
          </a:p>
        </p:txBody>
      </p:sp>
      <p:sp>
        <p:nvSpPr>
          <p:cNvPr id="196" name="Google Shape;196;p26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рекомендаций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75" y="1894951"/>
            <a:ext cx="8235377" cy="45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15</a:t>
            </a:fld>
            <a:endParaRPr sz="2000"/>
          </a:p>
        </p:txBody>
      </p:sp>
      <p:sp>
        <p:nvSpPr>
          <p:cNvPr id="205" name="Google Shape;205;p27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мероприятий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100" y="1899950"/>
            <a:ext cx="8226852" cy="45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16</a:t>
            </a:fld>
            <a:endParaRPr sz="2000"/>
          </a:p>
        </p:txBody>
      </p:sp>
      <p:sp>
        <p:nvSpPr>
          <p:cNvPr id="214" name="Google Shape;214;p28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профиля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450" y="1878250"/>
            <a:ext cx="8225075" cy="45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17</a:t>
            </a:fld>
            <a:endParaRPr sz="2000"/>
          </a:p>
        </p:txBody>
      </p:sp>
      <p:sp>
        <p:nvSpPr>
          <p:cNvPr id="223" name="Google Shape;223;p29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оборудования для администратора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75" y="1887875"/>
            <a:ext cx="8242550" cy="45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18</a:t>
            </a:fld>
            <a:endParaRPr sz="2000"/>
          </a:p>
        </p:txBody>
      </p:sp>
      <p:sp>
        <p:nvSpPr>
          <p:cNvPr id="232" name="Google Shape;232;p30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мероприятий для администратора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50" y="1887875"/>
            <a:ext cx="8235402" cy="45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19</a:t>
            </a:fld>
            <a:endParaRPr sz="2000"/>
          </a:p>
        </p:txBody>
      </p:sp>
      <p:sp>
        <p:nvSpPr>
          <p:cNvPr id="241" name="Google Shape;241;p31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клиентов для администратора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75" y="1887875"/>
            <a:ext cx="8235377" cy="45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602750" y="481650"/>
            <a:ext cx="89865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Проблематика предметной области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596850" y="2933888"/>
            <a:ext cx="109983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Нельзя заранее ознакомиться с полным ассортиментом;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Ожидание во время телефонных звонков;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Очереди при обращении на спортивную базу.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76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</a:t>
            </a:fld>
            <a:endParaRPr sz="2000"/>
          </a:p>
        </p:txBody>
      </p:sp>
      <p:sp>
        <p:nvSpPr>
          <p:cNvPr id="97" name="Google Shape;97;p14"/>
          <p:cNvSpPr txBox="1"/>
          <p:nvPr/>
        </p:nvSpPr>
        <p:spPr>
          <a:xfrm>
            <a:off x="4083000" y="1130550"/>
            <a:ext cx="40260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позиции клиента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20</a:t>
            </a:fld>
            <a:endParaRPr sz="2000"/>
          </a:p>
        </p:txBody>
      </p:sp>
      <p:sp>
        <p:nvSpPr>
          <p:cNvPr id="250" name="Google Shape;250;p32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заказов для администратора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50" y="1885150"/>
            <a:ext cx="8235402" cy="45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838206" y="481504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21</a:t>
            </a:fld>
            <a:endParaRPr sz="2000"/>
          </a:p>
        </p:txBody>
      </p:sp>
      <p:sp>
        <p:nvSpPr>
          <p:cNvPr id="259" name="Google Shape;259;p33"/>
          <p:cNvSpPr txBox="1"/>
          <p:nvPr/>
        </p:nvSpPr>
        <p:spPr>
          <a:xfrm>
            <a:off x="838206" y="1130406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Границы системы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525" y="1779300"/>
            <a:ext cx="7452912" cy="494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838206" y="481504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6" name="Google Shape;266;p34"/>
          <p:cNvGraphicFramePr/>
          <p:nvPr>
            <p:extLst>
              <p:ext uri="{D42A27DB-BD31-4B8C-83A1-F6EECF244321}">
                <p14:modId xmlns:p14="http://schemas.microsoft.com/office/powerpoint/2010/main" val="952144055"/>
              </p:ext>
            </p:extLst>
          </p:nvPr>
        </p:nvGraphicFramePr>
        <p:xfrm>
          <a:off x="1703281" y="1960804"/>
          <a:ext cx="8785450" cy="4578096"/>
        </p:xfrm>
        <a:graphic>
          <a:graphicData uri="http://schemas.openxmlformats.org/drawingml/2006/table">
            <a:tbl>
              <a:tblPr>
                <a:noFill/>
                <a:tableStyleId>{3E86C751-3C8C-4E2D-8E4A-ED793920E59B}</a:tableStyleId>
              </a:tblPr>
              <a:tblGrid>
                <a:gridCol w="60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 dirty="0"/>
                        <a:t>Тестовый сценарий</a:t>
                      </a:r>
                      <a:endParaRPr sz="2400" b="1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u="none" strike="noStrike" cap="none"/>
                        <a:t>Результат теста</a:t>
                      </a:r>
                      <a:endParaRPr sz="2400" b="1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 dirty="0"/>
                        <a:t>Регистрация</a:t>
                      </a:r>
                      <a:endParaRPr sz="2400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Авторизация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Просмотр ассортимента оборудования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Просмотр мероприятий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Аренда оборудования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Оплата заказа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Отмена заказа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Пройден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Получение информации о пользователе в профиле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 dirty="0"/>
                        <a:t>Пройден</a:t>
                      </a:r>
                      <a:endParaRPr sz="2400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7" name="Google Shape;2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22</a:t>
            </a:fld>
            <a:endParaRPr sz="2000"/>
          </a:p>
        </p:txBody>
      </p:sp>
      <p:sp>
        <p:nvSpPr>
          <p:cNvPr id="268" name="Google Shape;268;p34"/>
          <p:cNvSpPr txBox="1"/>
          <p:nvPr/>
        </p:nvSpPr>
        <p:spPr>
          <a:xfrm>
            <a:off x="838206" y="1130406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838206" y="481504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Отчет по ролям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4" name="Google Shape;274;p35"/>
          <p:cNvGraphicFramePr/>
          <p:nvPr>
            <p:extLst>
              <p:ext uri="{D42A27DB-BD31-4B8C-83A1-F6EECF244321}">
                <p14:modId xmlns:p14="http://schemas.microsoft.com/office/powerpoint/2010/main" val="515062474"/>
              </p:ext>
            </p:extLst>
          </p:nvPr>
        </p:nvGraphicFramePr>
        <p:xfrm>
          <a:off x="1703281" y="1365937"/>
          <a:ext cx="8785450" cy="4754880"/>
        </p:xfrm>
        <a:graphic>
          <a:graphicData uri="http://schemas.openxmlformats.org/drawingml/2006/table">
            <a:tbl>
              <a:tblPr>
                <a:noFill/>
                <a:tableStyleId>{3E86C751-3C8C-4E2D-8E4A-ED793920E59B}</a:tableStyleId>
              </a:tblPr>
              <a:tblGrid>
                <a:gridCol w="60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 dirty="0"/>
                        <a:t>Задача</a:t>
                      </a:r>
                      <a:endParaRPr sz="2400" b="1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/>
                        <a:t>Ответственный</a:t>
                      </a:r>
                      <a:endParaRPr sz="2400" b="1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/>
                        <a:t>Техническое задание</a:t>
                      </a:r>
                      <a:endParaRPr sz="2400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Бабкина Е.А.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Курсовой проект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Корнилов И.Р., Бабкина Е.А.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Дизайн, макет страниц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Корнилов И.Р., Бабкина Е.А.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Верстка страниц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Кандауров И.А.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React-приложение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Корнилов И.Р.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Backend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Бабкина Е.А.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/>
                        <a:t>Аналитика</a:t>
                      </a:r>
                      <a:endParaRPr sz="2400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dirty="0" err="1"/>
                        <a:t>Кандауров</a:t>
                      </a:r>
                      <a:r>
                        <a:rPr lang="ru-RU" sz="2400" dirty="0"/>
                        <a:t> И.А.</a:t>
                      </a:r>
                      <a:endParaRPr sz="2400" u="none" strike="noStrike" cap="none" dirty="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5" name="Google Shape;27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23</a:t>
            </a:fld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838206" y="48147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>
            <a:off x="596850" y="1997587"/>
            <a:ext cx="10998300" cy="3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В разработанном веб-приложении реализованы: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Просмотр клиентом ассортимента;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Онлайн формирование заказа;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Оплата заказа онлайн;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Рекомендации мероприятий;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Просмотр и редактирование сотрудником данных;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Arial"/>
                <a:ea typeface="Arial"/>
                <a:cs typeface="Arial"/>
                <a:sym typeface="Arial"/>
              </a:rPr>
              <a:t>«Черный список».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24</a:t>
            </a:fld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838204" y="717288"/>
            <a:ext cx="10515600" cy="1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ru-RU" sz="6000"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25</a:t>
            </a:fld>
            <a:endParaRPr sz="2000"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38" y="2598900"/>
            <a:ext cx="3268124" cy="32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1551600" y="481650"/>
            <a:ext cx="90888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Проблематика предметной области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596850" y="2963138"/>
            <a:ext cx="109983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Затраты на бумажный учет инвентаря, заказов и клиентов;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Затраты на телефонные звонки;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Нельзя вести полный учет клиентов, нарушающих условия аренды.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76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3</a:t>
            </a:fld>
            <a:endParaRPr sz="2000"/>
          </a:p>
        </p:txBody>
      </p:sp>
      <p:sp>
        <p:nvSpPr>
          <p:cNvPr id="105" name="Google Shape;105;p15"/>
          <p:cNvSpPr txBox="1"/>
          <p:nvPr/>
        </p:nvSpPr>
        <p:spPr>
          <a:xfrm>
            <a:off x="3622353" y="1130550"/>
            <a:ext cx="4947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позиции организации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3909150" y="481500"/>
            <a:ext cx="43737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Обзор аналогов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1" name="Google Shape;111;p16"/>
          <p:cNvGraphicFramePr/>
          <p:nvPr/>
        </p:nvGraphicFramePr>
        <p:xfrm>
          <a:off x="1703264" y="2295333"/>
          <a:ext cx="8785450" cy="2761390"/>
        </p:xfrm>
        <a:graphic>
          <a:graphicData uri="http://schemas.openxmlformats.org/drawingml/2006/table">
            <a:tbl>
              <a:tblPr>
                <a:noFill/>
                <a:tableStyleId>{3E86C751-3C8C-4E2D-8E4A-ED793920E59B}</a:tableStyleId>
              </a:tblPr>
              <a:tblGrid>
                <a:gridCol w="37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/>
                        <a:t>Функция</a:t>
                      </a:r>
                      <a:endParaRPr sz="2400" b="1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/>
                        <a:t>Спортмастер</a:t>
                      </a:r>
                      <a:endParaRPr sz="2400" b="1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/>
                        <a:t>Ялмад</a:t>
                      </a:r>
                      <a:endParaRPr sz="2400" b="1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/>
                        <a:t>Робинзон</a:t>
                      </a:r>
                      <a:endParaRPr sz="2400" b="1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Авторизация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+</a:t>
                      </a:r>
                      <a:endParaRPr sz="240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-</a:t>
                      </a:r>
                      <a:endParaRPr sz="240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-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История заказов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400"/>
                        <a:t>-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Рекомендация мероприятий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400"/>
                        <a:t>-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«Черный список»</a:t>
                      </a:r>
                      <a:endParaRPr sz="2400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+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-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/>
                        <a:t>-</a:t>
                      </a:r>
                      <a:endParaRPr sz="24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4</a:t>
            </a:fld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838206" y="48147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Постановка задачи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596850" y="2260386"/>
            <a:ext cx="10998300" cy="29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Просмотр клиентом ассортимента;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Онлайн формирование заказа;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Оплата заказа онлайн;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Рекомендации мероприятий;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Просмотр и редактирование сотрудником данных;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Реализация «черного списка».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5</a:t>
            </a:fld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838206" y="481504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Анализ предметной области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2998377" y="2721650"/>
            <a:ext cx="26460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Backend: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Java;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Spring Boot;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PostgreSQL.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6</a:t>
            </a:fld>
            <a:endParaRPr sz="2000"/>
          </a:p>
        </p:txBody>
      </p:sp>
      <p:sp>
        <p:nvSpPr>
          <p:cNvPr id="127" name="Google Shape;127;p18"/>
          <p:cNvSpPr txBox="1"/>
          <p:nvPr/>
        </p:nvSpPr>
        <p:spPr>
          <a:xfrm>
            <a:off x="838206" y="1130406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Средства реализации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7478651" y="2721650"/>
            <a:ext cx="2904600" cy="25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Frontend: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JavaScript;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React.js;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HTML;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CSS.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76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838206" y="481654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Анализ предметной области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933150" y="2746838"/>
            <a:ext cx="103257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MVC — разделение логики приложения на компоненты: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Model;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View;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Controller.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7</a:t>
            </a:fld>
            <a:endParaRPr sz="2000"/>
          </a:p>
        </p:txBody>
      </p:sp>
      <p:sp>
        <p:nvSpPr>
          <p:cNvPr id="136" name="Google Shape;136;p19"/>
          <p:cNvSpPr txBox="1"/>
          <p:nvPr/>
        </p:nvSpPr>
        <p:spPr>
          <a:xfrm>
            <a:off x="838206" y="11304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Архитектура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38206" y="4815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Анализ предметной области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866725" y="2854538"/>
            <a:ext cx="107217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Unit-тесты;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Дымовое тестирование;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GUI-тестирование;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Usability тестирование.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8</a:t>
            </a:fld>
            <a:endParaRPr sz="2000"/>
          </a:p>
        </p:txBody>
      </p:sp>
      <p:sp>
        <p:nvSpPr>
          <p:cNvPr id="144" name="Google Shape;144;p20"/>
          <p:cNvSpPr txBox="1"/>
          <p:nvPr/>
        </p:nvSpPr>
        <p:spPr>
          <a:xfrm>
            <a:off x="838206" y="11304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Тестирование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838206" y="481629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latin typeface="Arial"/>
                <a:ea typeface="Arial"/>
                <a:cs typeface="Arial"/>
                <a:sym typeface="Arial"/>
              </a:rPr>
              <a:t>Реализация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/>
              <a:t>9</a:t>
            </a:fld>
            <a:endParaRPr sz="2000"/>
          </a:p>
        </p:txBody>
      </p:sp>
      <p:sp>
        <p:nvSpPr>
          <p:cNvPr id="151" name="Google Shape;151;p21"/>
          <p:cNvSpPr txBox="1"/>
          <p:nvPr/>
        </p:nvSpPr>
        <p:spPr>
          <a:xfrm>
            <a:off x="838206" y="1130531"/>
            <a:ext cx="105156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>
                <a:solidFill>
                  <a:schemeClr val="dk1"/>
                </a:solidFill>
              </a:rPr>
              <a:t>Страница загрузки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l="4094" t="3446" r="3679" b="42200"/>
          <a:stretch/>
        </p:blipFill>
        <p:spPr>
          <a:xfrm>
            <a:off x="1854950" y="1725300"/>
            <a:ext cx="8482075" cy="4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l="30307" t="6893" r="30954" b="5295"/>
          <a:stretch/>
        </p:blipFill>
        <p:spPr>
          <a:xfrm>
            <a:off x="4333212" y="1904400"/>
            <a:ext cx="3525576" cy="44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Office PowerPoint</Application>
  <PresentationFormat>Широкоэкранный</PresentationFormat>
  <Paragraphs>160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Calibri</vt:lpstr>
      <vt:lpstr>Тема Office</vt:lpstr>
      <vt:lpstr>Веб-приложение для проката инвентаря на спортивной базе «SportBox»</vt:lpstr>
      <vt:lpstr>Проблематика предметной области</vt:lpstr>
      <vt:lpstr>Проблематика предметной области</vt:lpstr>
      <vt:lpstr>Обзор аналогов</vt:lpstr>
      <vt:lpstr>Постановка задачи</vt:lpstr>
      <vt:lpstr>Анализ предметной области</vt:lpstr>
      <vt:lpstr>Анализ предметной области</vt:lpstr>
      <vt:lpstr>Анализ предметной области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Отчет по ролям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Веб-приложение для проката инвентаря на спортивной базе «SportBox»</dc:title>
  <cp:lastModifiedBy>Ekaterina Babkina</cp:lastModifiedBy>
  <cp:revision>1</cp:revision>
  <dcterms:modified xsi:type="dcterms:W3CDTF">2023-06-02T17:48:13Z</dcterms:modified>
</cp:coreProperties>
</file>